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8"/>
  </p:notesMasterIdLst>
  <p:sldIdLst>
    <p:sldId id="278" r:id="rId3"/>
    <p:sldId id="262" r:id="rId4"/>
    <p:sldId id="279" r:id="rId5"/>
    <p:sldId id="280" r:id="rId6"/>
    <p:sldId id="263" r:id="rId7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tiff>
</file>

<file path=ppt/media/image4.png>
</file>

<file path=ppt/media/image5.png>
</file>

<file path=ppt/media/image6.png>
</file>

<file path=ppt/media/image7.jp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4D470C-130C-48F9-95BE-DA74F25208B9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BA4E3A-6183-473C-90B0-2DC0628B49EC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4083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i="1">
                <a:solidFill>
                  <a:schemeClr val="bg1">
                    <a:lumMod val="50000"/>
                  </a:schemeClr>
                </a:solidFill>
              </a:rPr>
              <a:t>Why parallel? </a:t>
            </a:r>
          </a:p>
          <a:p>
            <a:r>
              <a:rPr lang="en-US" sz="1200" i="1">
                <a:solidFill>
                  <a:schemeClr val="bg1">
                    <a:lumMod val="50000"/>
                  </a:schemeClr>
                </a:solidFill>
              </a:rPr>
              <a:t>Different forms of parallelism, which one for MODFLOW 6? </a:t>
            </a:r>
          </a:p>
          <a:p>
            <a:r>
              <a:rPr lang="en-US" sz="1200" i="1">
                <a:solidFill>
                  <a:schemeClr val="bg1">
                    <a:lumMod val="50000"/>
                  </a:schemeClr>
                </a:solidFill>
              </a:rPr>
              <a:t>Theoretical expectations on performance?</a:t>
            </a:r>
            <a:endParaRPr lang="en-US"/>
          </a:p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2AE3956-8282-4F35-BBF9-4A117B2EA080}" type="slidenum">
              <a:rPr kumimoji="0" lang="nl-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nl-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46406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A4E3A-6183-473C-90B0-2DC0628B49EC}" type="slidenum">
              <a:rPr lang="nl-NL" smtClean="0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73333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A4E3A-6183-473C-90B0-2DC0628B49EC}" type="slidenum">
              <a:rPr lang="nl-NL" smtClean="0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56151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BA4E3A-6183-473C-90B0-2DC0628B49EC}" type="slidenum">
              <a:rPr lang="nl-NL" smtClean="0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09580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22EF6-5210-1D35-0A64-9CC52C7735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912E8C-A073-41B8-742D-9BB53D5A1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81FB2F-5BFB-5ED6-7754-A8F193E7A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325D4-9EFA-96C5-E49A-D93554526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C201D4-9E89-358D-0D27-2C01527DA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6636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7A7D2-F199-10D1-EB3C-258CA203D6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2019AF-5263-EFFD-8658-C49EC4775D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BCDE52-39FA-7067-40F5-4FBCF87FF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21AD3-ECD5-E51A-0D7F-0B06F7F32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9CECA-E009-F2A7-E406-3BB7CF6D8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41245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CCA67D-94E1-0D92-D5AB-B7249DEB88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F08814-0563-E09F-BAFA-0F4CF4608E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FA05A-6DC9-09C5-2DC8-B1D775A9E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AF58B-6F87-7E81-E474-1BD44A33B4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A267D-FC83-52A7-1E20-5719800E7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800311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3723E-B87D-0F45-04E1-C9063124F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DEDE2-CE13-2E34-E0E9-0C665B70C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8C686-048D-E33A-8100-6350B7D7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5ADCD-AE60-27A3-ED95-6E8286B2B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87CDD-7A79-9E96-61E7-5858FA528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4559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ABDD1-B5FE-2DCC-0162-70893E14E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A5644-C265-01C2-B99B-ACCB35577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79746-BBAE-76F9-BF04-BAF50AD87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DD785-5828-A30A-18C5-84396889A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79A2E-5E2C-6F11-5F94-67F67CF8C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8927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B0804-9B67-F05C-AF2F-471F54A10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96274-5295-979D-5BAF-E7918E872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252FC-B6BA-4E11-7E01-EC0737B4C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5EA5F-632F-A347-DD82-5A255EB54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D0A59-1962-DF5F-5E30-E4A2640EA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1781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24D8C-F582-8E6B-D949-A2E1FEE7C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E3CF3-E0FB-DC66-03A1-C4F364982F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0842CD-3DA4-4837-1358-061EFE03C8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C71512-80DA-6A28-FB0C-E6682620E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5B810-45D8-B339-DEB9-26258CC89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290976-BB5F-505E-017E-A8CD4C690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30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F7846-4BA3-7D86-0493-25FB52BDE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1DEA3-48B2-A8D8-164D-A416268EB9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468E0-CB41-8AA5-56A5-6EA8F11A6B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345DFA-F7B0-B434-A231-BF825D2C1B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291FFD-D6AE-8331-C935-997172C88F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6E87C5-F0E1-9709-95B0-7F94F953D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25D591-57F4-02E4-0650-3ACEFF902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7C2320-58CA-78EF-F52A-C236622BA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6896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25B7C-5B04-80F6-47F9-5EEF0241D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A1E777-269E-EC3C-A89D-10A1EA55C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E170C-7719-22CE-CF35-2325AED40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2B1701-B14E-9AF4-F882-AFED2989C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89969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C63E09-291A-8AC3-2CF7-11D6D0A29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1D3E21-DF0E-3BDB-3BC6-8BA7C7CC1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887D3E-459A-3E57-9DB7-37948096A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1663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D71EF-7124-0376-C475-280F9641A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F3FFE-CA03-1ED9-A80B-28209738F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529F15-C9FF-573B-4ED9-7E90C09891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13E9B1-F049-3E38-ECA9-CA35F25BB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3078A5-6277-58E1-2C02-DF337F6E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9DD66-F8A0-ABC3-B302-D01F53FA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453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B1B32-BED7-8F87-E050-7C30EF8BB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AB9574-447B-F8D0-6DD1-09A73370D3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A918B-1165-A6AE-6419-5AC5A2241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1DAE2-37A7-BA8C-4798-FC2A68468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F339C-1748-FF4E-0A02-6C4A9CC38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736724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C2396-F03A-1A21-D0B3-5834461FC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C58206-170F-A9F7-D5DF-82EBFED305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82F7C7-75EE-0482-33A6-261E1EB37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1EF866-F419-BFA8-27EE-058DAAF40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DCC34-B3B7-0305-5A7D-35DBAB5F9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424B4-1271-1765-5872-899F474CC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55409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6C0A1-4253-113D-FA76-A1C36FC0F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72972B-51DE-095D-19E4-C62C7623AF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47D91-1582-9FAF-0418-5A86AEFED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256EA-F551-2245-D5DE-637314D08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FB3AA-8C46-A4FD-7A5C-3BFDE6D7F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760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B38ABB-7383-E4D5-8D5B-58C466791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9DF1E-4AE3-9E4A-1C6E-DE3FBAAB0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8AAEF-D1E5-D11E-A008-EAA846EF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61E69-0C6D-245F-51AE-192C97AA7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98535-B0D4-7860-3589-4BE096E92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506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80E5E-30C1-F13A-7F9A-D70F9B73D5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EEDF7A-2D1C-05D5-85FB-1F11964EB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188F72-2CA0-67FD-0BCD-DE65814CB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632305-801E-2F63-D5FB-7C130CB0A4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357A6-2F58-21C5-C657-4AB5FB5D9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676877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9FFE1-E354-C988-50A3-901C0834F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7CBD8C-5741-FDBE-B41B-27F04D98D7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8397C4-922F-17AD-8F7A-9242584F40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FE01CE-256E-5561-C57F-A6E3FF791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16A724-31B2-2CE0-0EF0-930476EA0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A2D8CB-AE9E-CDC3-398B-927225DEA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73026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9CD1C-F9BE-D909-263B-862416E6F1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741231-B1BE-D7A0-8FB7-9B9CC69B6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88457-FA9A-F609-68AB-87F0AFC75E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186685-96E8-DAD6-A502-7565C64FD8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CA9469-B4F2-6F4C-8DCD-26EBA32CA4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CF727A-5CE9-FE10-172F-B8635DFA4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CB9919-BFC9-F10C-6C18-4D19A2C65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B4DE28-283B-86B7-19F4-D5895F0B9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52785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5B4A9-5896-9A08-0236-4316A22C9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9D80C6-8B87-0651-B590-25E22DF89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B96C69-660C-0F36-ECFA-E223479A3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0B0B80-CBDA-D8BB-1C6F-D275DBB6A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34128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FF0832-230F-EA66-FDAF-3909EF770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BD9575-B85D-AF96-7489-13DFF750C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E2D2FF-D159-2EFB-AA62-6D5D2C885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00395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47978-4785-DA4C-1091-EC9F8077B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13A90D-4A97-215E-C246-9A0CAD034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8A8CEF-CC74-3B2F-23E6-C2333AD6EF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35C6A1-434E-F620-0740-AB4986565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FFBC6E-F4A0-2D67-DD7F-02D70B3D9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3C14B4-1536-F38F-E480-82BDF3535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65246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5CFD-DD82-2199-9A34-D253CB483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1B7161-1E15-FA20-E8E9-85124D6AC6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5A91F-B3ED-C39D-5790-62E7B0078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3C492F-96AE-2A6B-EF1E-C920D145F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24708F-A193-9988-B640-8228655C2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02136F-9F35-27F7-E1B8-4DBFD857A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994954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853FE9-5D3D-3247-A478-542B496D60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B8059D-6556-4A3F-C130-5D1008F0C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53AE58-27F5-CF98-AF84-00684A879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5E9EED-1FA2-4259-8C92-9B60F0439703}" type="datetimeFigureOut">
              <a:rPr lang="nl-NL" smtClean="0"/>
              <a:t>29-11-2023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0EAF7-2D33-5455-33B7-8E43EA0637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12FBB3-C961-F96A-64C4-981EB5C8C6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E4565-B47E-46AC-84A9-DA56B65755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541872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09CED6-39D3-B548-CFDD-D791FA2F9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FA89EA-C453-2A5C-AABB-7A07DC7D8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71985-4958-3DBF-18DE-9F93762A94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7F1A7-46C0-614C-8973-2677197B1A3C}" type="datetimeFigureOut">
              <a:rPr lang="en-US" smtClean="0"/>
              <a:t>11/29/2023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DDB3A-9A4E-60BC-E9AF-33FBAF8783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4A7D9-DA80-B130-ADE5-0E284C458A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295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tiff"/><Relationship Id="rId4" Type="http://schemas.openxmlformats.org/officeDocument/2006/relationships/image" Target="../media/image2.png"/><Relationship Id="rId9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98F3DEE-0E56-499F-AFAE-C2DA7C2C8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B65E49-5337-40E3-9DBD-146D14EA0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-2"/>
            <a:ext cx="12192000" cy="4522610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59509F-94DC-4952-A3B5-1EFAA2F52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68276" y="5"/>
            <a:ext cx="4023722" cy="4522603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1AF2CB-1EFE-4962-A8DC-2D3CE4736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7200" y="-5"/>
            <a:ext cx="11743606" cy="4513113"/>
          </a:xfrm>
          <a:prstGeom prst="rect">
            <a:avLst/>
          </a:prstGeom>
          <a:gradFill>
            <a:gsLst>
              <a:gs pos="0">
                <a:srgbClr val="000000">
                  <a:alpha val="8000"/>
                </a:srgbClr>
              </a:gs>
              <a:gs pos="76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232531E-9E20-48D1-A119-C05304D9E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8807" y="-9506"/>
            <a:ext cx="12200801" cy="4532114"/>
          </a:xfrm>
          <a:prstGeom prst="rect">
            <a:avLst/>
          </a:prstGeom>
          <a:gradFill>
            <a:gsLst>
              <a:gs pos="0">
                <a:srgbClr val="000000">
                  <a:alpha val="51000"/>
                </a:srgbClr>
              </a:gs>
              <a:gs pos="74000">
                <a:schemeClr val="accent1">
                  <a:alpha val="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7AA014B-79A8-4BEC-893F-423182880E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"/>
            <a:ext cx="12192000" cy="2679585"/>
          </a:xfrm>
          <a:prstGeom prst="rect">
            <a:avLst/>
          </a:prstGeom>
          <a:gradFill>
            <a:gsLst>
              <a:gs pos="20000">
                <a:schemeClr val="accent1">
                  <a:alpha val="9000"/>
                </a:schemeClr>
              </a:gs>
              <a:gs pos="100000">
                <a:srgbClr val="000000">
                  <a:alpha val="67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7C841F-61F5-DAA4-A6DE-7FF64055D8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598" y="533514"/>
            <a:ext cx="9617105" cy="1999602"/>
          </a:xfrm>
        </p:spPr>
        <p:txBody>
          <a:bodyPr>
            <a:normAutofit/>
          </a:bodyPr>
          <a:lstStyle/>
          <a:p>
            <a:pPr algn="l"/>
            <a:r>
              <a:rPr lang="en-US" sz="4800">
                <a:solidFill>
                  <a:srgbClr val="FFFFFF"/>
                </a:solidFill>
              </a:rPr>
              <a:t>Status and Future Directions</a:t>
            </a:r>
            <a:endParaRPr lang="en-US" sz="48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5BC1FB-4EA9-3811-B8CB-4434CBD8B1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598" y="2822040"/>
            <a:ext cx="9617105" cy="441877"/>
          </a:xfrm>
        </p:spPr>
        <p:txBody>
          <a:bodyPr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Parallel MODFLOW Training Class</a:t>
            </a:r>
            <a:r>
              <a:rPr lang="en-US" sz="2000">
                <a:solidFill>
                  <a:srgbClr val="FFFFFF"/>
                </a:solidFill>
              </a:rPr>
              <a:t>, December 1</a:t>
            </a:r>
            <a:r>
              <a:rPr lang="en-US" sz="2000" baseline="30000">
                <a:solidFill>
                  <a:srgbClr val="FFFFFF"/>
                </a:solidFill>
              </a:rPr>
              <a:t>st</a:t>
            </a:r>
            <a:r>
              <a:rPr lang="en-US" sz="2000">
                <a:solidFill>
                  <a:srgbClr val="FFFFFF"/>
                </a:solidFill>
              </a:rPr>
              <a:t>, </a:t>
            </a:r>
            <a:r>
              <a:rPr lang="en-US" sz="2000" dirty="0">
                <a:solidFill>
                  <a:srgbClr val="FFFFFF"/>
                </a:solidFill>
              </a:rPr>
              <a:t>2023</a:t>
            </a:r>
            <a:r>
              <a:rPr lang="en-US" sz="2000">
                <a:solidFill>
                  <a:srgbClr val="FFFFFF"/>
                </a:solidFill>
              </a:rPr>
              <a:t>, Deltares, NL</a:t>
            </a: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4" name="Picture 3" descr="tom_analog_1978">
            <a:extLst>
              <a:ext uri="{FF2B5EF4-FFF2-40B4-BE49-F238E27FC236}">
                <a16:creationId xmlns:a16="http://schemas.microsoft.com/office/drawing/2014/main" id="{9DF2818B-5E55-8A54-9FBB-C1900F8B02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00" r="-1" b="-1"/>
          <a:stretch/>
        </p:blipFill>
        <p:spPr bwMode="auto">
          <a:xfrm>
            <a:off x="643890" y="3977143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325E5A-396D-C81C-3138-791E727FD6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2" b="6499"/>
          <a:stretch/>
        </p:blipFill>
        <p:spPr>
          <a:xfrm>
            <a:off x="9457201" y="3922053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9E263A-F2F8-EE67-3A6D-BE65604A121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23" r="18472" b="-6"/>
          <a:stretch/>
        </p:blipFill>
        <p:spPr>
          <a:xfrm>
            <a:off x="2847218" y="3932178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8A0F38C4-7853-7251-341E-9B82FBAF7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854" t="12963" r="35366" b="12963"/>
          <a:stretch/>
        </p:blipFill>
        <p:spPr bwMode="auto">
          <a:xfrm>
            <a:off x="7253874" y="3981745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BF489E-BE54-C6D1-010E-3497C620588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2939" t="20969" r="23941" b="20969"/>
          <a:stretch/>
        </p:blipFill>
        <p:spPr>
          <a:xfrm>
            <a:off x="5050546" y="3977143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FE480D-7084-BC59-7CE6-28DE940FAED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7685" y="6119835"/>
            <a:ext cx="1657165" cy="6628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1594493-F54D-387D-9918-0B42EE11B3B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2507" y="5944128"/>
            <a:ext cx="2508299" cy="815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397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50640-49BA-E807-31A7-992A8E501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Status Parallel MODFLOW 6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91A05-7F21-CEA5-8A2F-8596379497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440052" cy="478256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nl-NL" b="1"/>
              <a:t>Capabilities:</a:t>
            </a:r>
          </a:p>
          <a:p>
            <a:r>
              <a:rPr lang="nl-NL"/>
              <a:t>Groundwater Flow (GWF) </a:t>
            </a:r>
            <a:r>
              <a:rPr lang="nl-NL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nl-NL"/>
          </a:p>
          <a:p>
            <a:pPr lvl="1"/>
            <a:r>
              <a:rPr lang="nl-NL"/>
              <a:t>MVR </a:t>
            </a:r>
            <a:r>
              <a:rPr lang="en-US">
                <a:solidFill>
                  <a:schemeClr val="accent4">
                    <a:lumMod val="50000"/>
                  </a:schemeClr>
                </a:solidFill>
                <a:sym typeface="Wingdings" panose="05000000000000000000" pitchFamily="2" charset="2"/>
              </a:rPr>
              <a:t></a:t>
            </a:r>
            <a:endParaRPr lang="nl-NL" b="1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pPr lvl="1"/>
            <a:r>
              <a:rPr lang="nl-NL"/>
              <a:t>BUY </a:t>
            </a:r>
            <a:r>
              <a:rPr lang="nl-NL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nl-NL" b="1">
              <a:solidFill>
                <a:srgbClr val="C00000"/>
              </a:solidFill>
              <a:sym typeface="Wingdings" panose="05000000000000000000" pitchFamily="2" charset="2"/>
            </a:endParaRPr>
          </a:p>
          <a:p>
            <a:pPr lvl="1"/>
            <a:r>
              <a:rPr lang="nl-NL"/>
              <a:t>VSC </a:t>
            </a:r>
            <a:r>
              <a:rPr lang="en-US">
                <a:solidFill>
                  <a:schemeClr val="accent4">
                    <a:lumMod val="50000"/>
                  </a:schemeClr>
                </a:solidFill>
                <a:sym typeface="Wingdings" panose="05000000000000000000" pitchFamily="2" charset="2"/>
              </a:rPr>
              <a:t></a:t>
            </a:r>
            <a:endParaRPr lang="nl-NL" b="1">
              <a:solidFill>
                <a:srgbClr val="C00000"/>
              </a:solidFill>
            </a:endParaRPr>
          </a:p>
          <a:p>
            <a:r>
              <a:rPr lang="nl-NL"/>
              <a:t>Groundwater Transport (GWT) </a:t>
            </a:r>
            <a:r>
              <a:rPr lang="nl-NL">
                <a:solidFill>
                  <a:srgbClr val="00B050"/>
                </a:solidFill>
                <a:sym typeface="Wingdings" panose="05000000000000000000" pitchFamily="2" charset="2"/>
              </a:rPr>
              <a:t> </a:t>
            </a:r>
            <a:endParaRPr lang="en-US" b="1">
              <a:solidFill>
                <a:schemeClr val="accent4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b="1">
              <a:solidFill>
                <a:schemeClr val="accent4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b="1">
                <a:sym typeface="Wingdings" panose="05000000000000000000" pitchFamily="2" charset="2"/>
              </a:rPr>
              <a:t>User experience related:</a:t>
            </a:r>
          </a:p>
          <a:p>
            <a:r>
              <a:rPr lang="en-US">
                <a:sym typeface="Wingdings" panose="05000000000000000000" pitchFamily="2" charset="2"/>
              </a:rPr>
              <a:t>Load balance</a:t>
            </a:r>
          </a:p>
          <a:p>
            <a:pPr lvl="1"/>
            <a:r>
              <a:rPr lang="en-US">
                <a:sym typeface="Wingdings" panose="05000000000000000000" pitchFamily="2" charset="2"/>
              </a:rPr>
              <a:t>User specified</a:t>
            </a:r>
            <a:r>
              <a:rPr lang="en-US">
                <a:solidFill>
                  <a:schemeClr val="accent4">
                    <a:lumMod val="50000"/>
                  </a:schemeClr>
                </a:solidFill>
                <a:sym typeface="Wingdings" panose="05000000000000000000" pitchFamily="2" charset="2"/>
              </a:rPr>
              <a:t> </a:t>
            </a:r>
            <a:endParaRPr lang="en-US">
              <a:sym typeface="Wingdings" panose="05000000000000000000" pitchFamily="2" charset="2"/>
            </a:endParaRPr>
          </a:p>
          <a:p>
            <a:pPr lvl="1"/>
            <a:r>
              <a:rPr lang="en-US">
                <a:sym typeface="Wingdings" panose="05000000000000000000" pitchFamily="2" charset="2"/>
              </a:rPr>
              <a:t>Feedback from run</a:t>
            </a:r>
            <a:r>
              <a:rPr lang="en-US">
                <a:solidFill>
                  <a:schemeClr val="accent4">
                    <a:lumMod val="50000"/>
                  </a:schemeClr>
                </a:solidFill>
                <a:sym typeface="Wingdings" panose="05000000000000000000" pitchFamily="2" charset="2"/>
              </a:rPr>
              <a:t> </a:t>
            </a:r>
            <a:endParaRPr lang="en-US">
              <a:sym typeface="Wingdings" panose="05000000000000000000" pitchFamily="2" charset="2"/>
            </a:endParaRPr>
          </a:p>
          <a:p>
            <a:r>
              <a:rPr lang="en-US">
                <a:sym typeface="Wingdings" panose="05000000000000000000" pitchFamily="2" charset="2"/>
              </a:rPr>
              <a:t>Improve output readability </a:t>
            </a:r>
            <a:r>
              <a:rPr lang="en-US">
                <a:solidFill>
                  <a:schemeClr val="accent4">
                    <a:lumMod val="50000"/>
                  </a:schemeClr>
                </a:solidFill>
                <a:sym typeface="Wingdings" panose="05000000000000000000" pitchFamily="2" charset="2"/>
              </a:rPr>
              <a:t></a:t>
            </a:r>
            <a:endParaRPr lang="en-US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r>
              <a:rPr lang="en-US">
                <a:sym typeface="Wingdings" panose="05000000000000000000" pitchFamily="2" charset="2"/>
              </a:rPr>
              <a:t>More performance gain </a:t>
            </a:r>
            <a:r>
              <a:rPr lang="en-US">
                <a:solidFill>
                  <a:schemeClr val="accent4">
                    <a:lumMod val="50000"/>
                  </a:schemeClr>
                </a:solidFill>
                <a:sym typeface="Wingdings" panose="05000000000000000000" pitchFamily="2" charset="2"/>
              </a:rPr>
              <a:t></a:t>
            </a:r>
            <a:endParaRPr lang="en-US">
              <a:sym typeface="Wingdings" panose="05000000000000000000" pitchFamily="2" charset="2"/>
            </a:endParaRPr>
          </a:p>
          <a:p>
            <a:r>
              <a:rPr lang="en-US">
                <a:sym typeface="Wingdings" panose="05000000000000000000" pitchFamily="2" charset="2"/>
              </a:rPr>
              <a:t>Bring IMS preconditioner to use in parallel simulations (MILU) </a:t>
            </a:r>
            <a:r>
              <a:rPr lang="en-US">
                <a:solidFill>
                  <a:schemeClr val="accent4">
                    <a:lumMod val="50000"/>
                  </a:schemeClr>
                </a:solidFill>
                <a:sym typeface="Wingdings" panose="05000000000000000000" pitchFamily="2" charset="2"/>
              </a:rPr>
              <a:t></a:t>
            </a:r>
            <a:endParaRPr lang="en-US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sz="2000">
              <a:solidFill>
                <a:schemeClr val="bg1">
                  <a:lumMod val="50000"/>
                </a:schemeClr>
              </a:solidFill>
              <a:sym typeface="Wingdings" panose="05000000000000000000" pitchFamily="2" charset="2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0B5FB99-AA77-06F1-D198-A82D5E5D4A36}"/>
              </a:ext>
            </a:extLst>
          </p:cNvPr>
          <p:cNvSpPr txBox="1">
            <a:spLocks/>
          </p:cNvSpPr>
          <p:nvPr/>
        </p:nvSpPr>
        <p:spPr>
          <a:xfrm>
            <a:off x="6096000" y="1690688"/>
            <a:ext cx="544005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nl-NL" sz="2000" b="1"/>
              <a:t>Workflow:</a:t>
            </a:r>
          </a:p>
          <a:p>
            <a:r>
              <a:rPr lang="nl-NL" sz="2000"/>
              <a:t>ModelSplitter</a:t>
            </a:r>
          </a:p>
          <a:p>
            <a:pPr lvl="1"/>
            <a:r>
              <a:rPr lang="nl-NL" sz="2000"/>
              <a:t>GWF </a:t>
            </a:r>
            <a:r>
              <a:rPr lang="nl-NL" sz="2000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nl-NL" sz="2000">
              <a:sym typeface="Wingdings" panose="05000000000000000000" pitchFamily="2" charset="2"/>
            </a:endParaRPr>
          </a:p>
          <a:p>
            <a:pPr lvl="1"/>
            <a:r>
              <a:rPr lang="nl-NL" sz="2000"/>
              <a:t>GWT </a:t>
            </a:r>
            <a:r>
              <a:rPr lang="nl-NL" sz="2000">
                <a:solidFill>
                  <a:srgbClr val="00B050"/>
                </a:solidFill>
                <a:sym typeface="Wingdings" panose="05000000000000000000" pitchFamily="2" charset="2"/>
              </a:rPr>
              <a:t></a:t>
            </a:r>
            <a:endParaRPr lang="en-US" sz="2000">
              <a:solidFill>
                <a:schemeClr val="accent4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lvl="1"/>
            <a:r>
              <a:rPr lang="en-US" sz="2000">
                <a:sym typeface="Wingdings" panose="05000000000000000000" pitchFamily="2" charset="2"/>
              </a:rPr>
              <a:t>Splitting HFBs</a:t>
            </a:r>
            <a:r>
              <a:rPr lang="en-US" sz="2000">
                <a:solidFill>
                  <a:schemeClr val="accent4">
                    <a:lumMod val="50000"/>
                  </a:schemeClr>
                </a:solidFill>
                <a:sym typeface="Wingdings" panose="05000000000000000000" pitchFamily="2" charset="2"/>
              </a:rPr>
              <a:t> </a:t>
            </a:r>
            <a:endParaRPr lang="en-US" sz="2000">
              <a:sym typeface="Wingdings" panose="05000000000000000000" pitchFamily="2" charset="2"/>
            </a:endParaRPr>
          </a:p>
          <a:p>
            <a:pPr lvl="1"/>
            <a:r>
              <a:rPr lang="en-US" sz="2000">
                <a:sym typeface="Wingdings" panose="05000000000000000000" pitchFamily="2" charset="2"/>
              </a:rPr>
              <a:t>Split coupled models</a:t>
            </a:r>
            <a:r>
              <a:rPr lang="en-US" sz="2000">
                <a:solidFill>
                  <a:schemeClr val="accent4">
                    <a:lumMod val="50000"/>
                  </a:schemeClr>
                </a:solidFill>
                <a:sym typeface="Wingdings" panose="05000000000000000000" pitchFamily="2" charset="2"/>
              </a:rPr>
              <a:t> </a:t>
            </a:r>
            <a:endParaRPr lang="nl-NL" sz="2000">
              <a:solidFill>
                <a:schemeClr val="accent4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nl-NL" sz="2000">
              <a:solidFill>
                <a:schemeClr val="accent4">
                  <a:lumMod val="50000"/>
                </a:schemeClr>
              </a:solidFill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en-US" sz="2000" b="1">
                <a:sym typeface="Wingdings" panose="05000000000000000000" pitchFamily="2" charset="2"/>
              </a:rPr>
              <a:t>Other tools:</a:t>
            </a:r>
          </a:p>
          <a:p>
            <a:r>
              <a:rPr lang="en-US" sz="1800">
                <a:sym typeface="Wingdings" panose="05000000000000000000" pitchFamily="2" charset="2"/>
              </a:rPr>
              <a:t>Merge parallel output data</a:t>
            </a:r>
            <a:r>
              <a:rPr lang="en-US" sz="1800">
                <a:solidFill>
                  <a:schemeClr val="accent4">
                    <a:lumMod val="50000"/>
                  </a:schemeClr>
                </a:solidFill>
                <a:sym typeface="Wingdings" panose="05000000000000000000" pitchFamily="2" charset="2"/>
              </a:rPr>
              <a:t> </a:t>
            </a:r>
          </a:p>
          <a:p>
            <a:r>
              <a:rPr lang="en-US" sz="1800">
                <a:sym typeface="Wingdings" panose="05000000000000000000" pitchFamily="2" charset="2"/>
              </a:rPr>
              <a:t>Other other tools?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522911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50640-49BA-E807-31A7-992A8E501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How are you planning to use parallel MF6?</a:t>
            </a:r>
            <a:endParaRPr lang="nl-NL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01FDDEB-35C3-DE30-F3CF-63823784EF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701726" cy="4351338"/>
          </a:xfrm>
        </p:spPr>
        <p:txBody>
          <a:bodyPr/>
          <a:lstStyle/>
          <a:p>
            <a:r>
              <a:rPr lang="nl-NL"/>
              <a:t>What types of models?</a:t>
            </a:r>
          </a:p>
          <a:p>
            <a:endParaRPr lang="nl-NL"/>
          </a:p>
          <a:p>
            <a:r>
              <a:rPr lang="nl-NL"/>
              <a:t>Compute infrastructure?</a:t>
            </a:r>
          </a:p>
          <a:p>
            <a:endParaRPr lang="nl-NL"/>
          </a:p>
          <a:p>
            <a:r>
              <a:rPr lang="nl-NL"/>
              <a:t>Are you comfortable with using WSL to run on Windows?</a:t>
            </a:r>
          </a:p>
        </p:txBody>
      </p:sp>
      <p:pic>
        <p:nvPicPr>
          <p:cNvPr id="3" name="Picture 4" descr="Futurama: the internet of the year 3000 imagined in 2000 : r/Zillennials">
            <a:extLst>
              <a:ext uri="{FF2B5EF4-FFF2-40B4-BE49-F238E27FC236}">
                <a16:creationId xmlns:a16="http://schemas.microsoft.com/office/drawing/2014/main" id="{A627F83C-54F7-9AE7-FC07-6096FDBA20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5634" y="4490917"/>
            <a:ext cx="2893675" cy="2167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4714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50640-49BA-E807-31A7-992A8E501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What should we improve?</a:t>
            </a:r>
            <a:endParaRPr lang="nl-NL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0BD029A3-AB30-2E76-DEA4-E1553439A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881594" cy="4351338"/>
          </a:xfrm>
        </p:spPr>
        <p:txBody>
          <a:bodyPr/>
          <a:lstStyle/>
          <a:p>
            <a:endParaRPr lang="nl-NL"/>
          </a:p>
        </p:txBody>
      </p:sp>
      <p:pic>
        <p:nvPicPr>
          <p:cNvPr id="5122" name="Picture 2" descr="Throwing Tomatoes GIFs | Tenor">
            <a:extLst>
              <a:ext uri="{FF2B5EF4-FFF2-40B4-BE49-F238E27FC236}">
                <a16:creationId xmlns:a16="http://schemas.microsoft.com/office/drawing/2014/main" id="{4BBB777E-B47E-F37C-5186-49226E7B1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8903" y="4432828"/>
            <a:ext cx="2925566" cy="2179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07405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Into the Wild' Bus, Seen as a Danger, Is Airlifted From the Alaskan Wild -  The New York Times">
            <a:extLst>
              <a:ext uri="{FF2B5EF4-FFF2-40B4-BE49-F238E27FC236}">
                <a16:creationId xmlns:a16="http://schemas.microsoft.com/office/drawing/2014/main" id="{A474DA6F-09E5-75B7-7EE9-007B7786B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458E1DF-4C3E-A11F-B9EB-E3C1AC42D8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That’s it</a:t>
            </a:r>
          </a:p>
        </p:txBody>
      </p:sp>
    </p:spTree>
    <p:extLst>
      <p:ext uri="{BB962C8B-B14F-4D97-AF65-F5344CB8AC3E}">
        <p14:creationId xmlns:p14="http://schemas.microsoft.com/office/powerpoint/2010/main" val="1719723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1827</TotalTime>
  <Words>158</Words>
  <Application>Microsoft Office PowerPoint</Application>
  <PresentationFormat>Widescreen</PresentationFormat>
  <Paragraphs>42</Paragraphs>
  <Slides>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1_Office Theme</vt:lpstr>
      <vt:lpstr>Status and Future Directions</vt:lpstr>
      <vt:lpstr>Status Parallel MODFLOW 6</vt:lpstr>
      <vt:lpstr>How are you planning to use parallel MF6?</vt:lpstr>
      <vt:lpstr>What should we improve?</vt:lpstr>
      <vt:lpstr>That’s 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Status and Future Directions</dc:title>
  <dc:creator>Martijn Russcher</dc:creator>
  <cp:lastModifiedBy>Martijn Russcher</cp:lastModifiedBy>
  <cp:revision>20</cp:revision>
  <dcterms:created xsi:type="dcterms:W3CDTF">2023-06-27T14:28:08Z</dcterms:created>
  <dcterms:modified xsi:type="dcterms:W3CDTF">2023-11-29T11:23:09Z</dcterms:modified>
</cp:coreProperties>
</file>

<file path=docProps/thumbnail.jpeg>
</file>